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8.png" ContentType="image/png"/>
  <Override PartName="/ppt/media/image4.png" ContentType="image/png"/>
  <Override PartName="/ppt/media/image23.png" ContentType="image/png"/>
  <Override PartName="/ppt/media/image17.png" ContentType="image/png"/>
  <Override PartName="/ppt/media/image12.jpeg" ContentType="image/jpeg"/>
  <Override PartName="/ppt/media/image13.png" ContentType="image/png"/>
  <Override PartName="/ppt/media/image9.png" ContentType="image/png"/>
  <Override PartName="/ppt/media/image5.png" ContentType="image/png"/>
  <Override PartName="/ppt/media/image24.png" ContentType="image/png"/>
  <Override PartName="/ppt/media/image1.png" ContentType="image/png"/>
  <Override PartName="/ppt/media/image20.png" ContentType="image/png"/>
  <Override PartName="/ppt/media/image18.png" ContentType="image/png"/>
  <Override PartName="/ppt/media/image14.png" ContentType="image/png"/>
  <Override PartName="/ppt/media/image10.png" ContentType="image/png"/>
  <Override PartName="/ppt/media/image21.png" ContentType="image/png"/>
  <Override PartName="/ppt/media/image19.png" ContentType="image/png"/>
  <Override PartName="/ppt/media/image15.png" ContentType="image/png"/>
  <Override PartName="/ppt/media/image11.png" ContentType="image/png"/>
  <Override PartName="/ppt/media/image6.wmf" ContentType="image/x-wmf"/>
  <Override PartName="/ppt/media/image2.wmf" ContentType="image/x-wmf"/>
  <Override PartName="/ppt/media/image7.png" ContentType="image/png"/>
  <Override PartName="/ppt/media/image3.png" ContentType="image/png"/>
  <Override PartName="/ppt/media/image22.png" ContentType="image/png"/>
  <Override PartName="/ppt/media/image16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/>
  <p:notesSz cx="6797675" cy="987266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&lt;en-tête&gt;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fr-FR"/>
              <a:t>&lt;pied de page&gt;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D74B16C5-0D0F-423D-A3C9-5A2CFB3E7B25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89CF495-174C-49AA-B9DC-454B621BD040}" type="slidenum">
              <a:rPr lang="fr-FR" sz="1200"/>
              <a:t>&lt;numéro&gt;</a:t>
            </a:fld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81165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69880" y="4149360"/>
            <a:ext cx="81165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72860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6988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72360" y="4149360"/>
            <a:ext cx="2472480" cy="1972800"/>
          </a:xfrm>
          <a:prstGeom prst="rect">
            <a:avLst/>
          </a:prstGeom>
          <a:ln>
            <a:noFill/>
          </a:ln>
        </p:spPr>
      </p:pic>
      <p:pic>
        <p:nvPicPr>
          <p:cNvPr descr="" id="4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13640" y="4149360"/>
            <a:ext cx="2472480" cy="1972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69880" y="1989000"/>
            <a:ext cx="8116560" cy="413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81165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067280" y="1484280"/>
            <a:ext cx="4619160" cy="464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6988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69880" y="1989000"/>
            <a:ext cx="8116560" cy="413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72860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69880" y="4149360"/>
            <a:ext cx="811584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81165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69880" y="4149360"/>
            <a:ext cx="81165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72860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6988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72360" y="4149360"/>
            <a:ext cx="2472480" cy="1972800"/>
          </a:xfrm>
          <a:prstGeom prst="rect">
            <a:avLst/>
          </a:prstGeom>
          <a:ln>
            <a:noFill/>
          </a:ln>
        </p:spPr>
      </p:pic>
      <p:pic>
        <p:nvPicPr>
          <p:cNvPr descr="" id="8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13640" y="4149360"/>
            <a:ext cx="2472480" cy="1972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81165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067280" y="1484280"/>
            <a:ext cx="4619160" cy="464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6988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413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28600" y="414936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5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6988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28600" y="1989000"/>
            <a:ext cx="396036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69880" y="4149360"/>
            <a:ext cx="8115840" cy="1972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wmf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7"/>
          <p:cNvPicPr/>
          <p:nvPr/>
        </p:nvPicPr>
        <p:blipFill>
          <a:blip r:embed="rId2"/>
          <a:srcRect b="0" l="223" r="24204" t="0"/>
          <a:stretch>
            <a:fillRect/>
          </a:stretch>
        </p:blipFill>
        <p:spPr>
          <a:xfrm>
            <a:off x="0" y="347760"/>
            <a:ext cx="9143640" cy="488520"/>
          </a:xfrm>
          <a:prstGeom prst="rect">
            <a:avLst/>
          </a:prstGeom>
          <a:ln>
            <a:noFill/>
          </a:ln>
        </p:spPr>
      </p:pic>
      <p:pic>
        <p:nvPicPr>
          <p:cNvPr descr="" id="1" name="Picture 8"/>
          <p:cNvPicPr/>
          <p:nvPr/>
        </p:nvPicPr>
        <p:blipFill>
          <a:blip r:embed="rId3"/>
          <a:srcRect b="1971" l="1235" r="2300" t="1701"/>
          <a:stretch>
            <a:fillRect/>
          </a:stretch>
        </p:blipFill>
        <p:spPr>
          <a:xfrm>
            <a:off x="569880" y="189000"/>
            <a:ext cx="761760" cy="821880"/>
          </a:xfrm>
          <a:prstGeom prst="rect">
            <a:avLst/>
          </a:prstGeom>
          <a:ln w="9360">
            <a:solidFill>
              <a:srgbClr val="3366ff"/>
            </a:solidFill>
            <a:miter/>
          </a:ln>
        </p:spPr>
      </p:pic>
      <p:sp>
        <p:nvSpPr>
          <p:cNvPr id="2" name="Line 1"/>
          <p:cNvSpPr/>
          <p:nvPr/>
        </p:nvSpPr>
        <p:spPr>
          <a:xfrm>
            <a:off x="1714320" y="1010880"/>
            <a:ext cx="7429680" cy="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fr-FR">
                <a:solidFill>
                  <a:srgbClr val="ff0000"/>
                </a:solidFill>
                <a:latin typeface="Arial"/>
              </a:rPr>
              <a:t>Cliquez pour éditer le format du texte-titreModifiez le style du titre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B5CD64A0-84C2-4FCE-980C-598638CCCC8A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1" name="Picture 7"/>
          <p:cNvPicPr/>
          <p:nvPr/>
        </p:nvPicPr>
        <p:blipFill>
          <a:blip r:embed="rId2"/>
          <a:srcRect b="0" l="223" r="24204" t="0"/>
          <a:stretch>
            <a:fillRect/>
          </a:stretch>
        </p:blipFill>
        <p:spPr>
          <a:xfrm>
            <a:off x="0" y="347760"/>
            <a:ext cx="9143640" cy="488520"/>
          </a:xfrm>
          <a:prstGeom prst="rect">
            <a:avLst/>
          </a:prstGeom>
          <a:ln>
            <a:noFill/>
          </a:ln>
        </p:spPr>
      </p:pic>
      <p:pic>
        <p:nvPicPr>
          <p:cNvPr descr="" id="42" name="Picture 8"/>
          <p:cNvPicPr/>
          <p:nvPr/>
        </p:nvPicPr>
        <p:blipFill>
          <a:blip r:embed="rId3"/>
          <a:srcRect b="1971" l="1235" r="2300" t="1701"/>
          <a:stretch>
            <a:fillRect/>
          </a:stretch>
        </p:blipFill>
        <p:spPr>
          <a:xfrm>
            <a:off x="569880" y="189000"/>
            <a:ext cx="761760" cy="821880"/>
          </a:xfrm>
          <a:prstGeom prst="rect">
            <a:avLst/>
          </a:prstGeom>
          <a:ln w="9360">
            <a:solidFill>
              <a:srgbClr val="3366ff"/>
            </a:solidFill>
            <a:miter/>
          </a:ln>
        </p:spPr>
      </p:pic>
      <p:sp>
        <p:nvSpPr>
          <p:cNvPr id="43" name="Line 1"/>
          <p:cNvSpPr/>
          <p:nvPr/>
        </p:nvSpPr>
        <p:spPr>
          <a:xfrm>
            <a:off x="1714320" y="1010880"/>
            <a:ext cx="7429680" cy="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fr-FR">
                <a:solidFill>
                  <a:srgbClr val="ff0000"/>
                </a:solidFill>
                <a:latin typeface="Arial"/>
              </a:rPr>
              <a:t>Cliquez pour éditer le format du texte-titreModifiez le style du titre</a:t>
            </a:r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69880" y="1989000"/>
            <a:ext cx="8116560" cy="41367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fr-FR" sz="2400">
                <a:solidFill>
                  <a:srgbClr val="99cc00"/>
                </a:solidFill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2400">
                <a:solidFill>
                  <a:srgbClr val="99cc00"/>
                </a:solidFill>
                <a:latin typeface="Arial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2400">
                <a:solidFill>
                  <a:srgbClr val="99cc00"/>
                </a:solidFill>
                <a:latin typeface="Arial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400">
                <a:solidFill>
                  <a:srgbClr val="99cc00"/>
                </a:solidFill>
                <a:latin typeface="Arial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400">
                <a:solidFill>
                  <a:srgbClr val="99cc00"/>
                </a:solidFill>
                <a:latin typeface="Arial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400">
                <a:solidFill>
                  <a:srgbClr val="99cc00"/>
                </a:solidFill>
                <a:latin typeface="Arial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2400">
                <a:solidFill>
                  <a:srgbClr val="99cc00"/>
                </a:solidFill>
                <a:latin typeface="Arial"/>
              </a:rPr>
              <a:t>Septième niveau de planModifiez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"/>
            </a:pPr>
            <a:r>
              <a:rPr i="1" lang="fr-FR" sz="2000">
                <a:solidFill>
                  <a:srgbClr val="ff0000"/>
                </a:solidFill>
                <a:latin typeface="Arial"/>
              </a:rPr>
              <a:t>Deuxième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fr-FR" sz="2000">
                <a:solidFill>
                  <a:srgbClr val="000000"/>
                </a:solidFill>
                <a:latin typeface="Arial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fr-FR" sz="2000">
                <a:solidFill>
                  <a:srgbClr val="000000"/>
                </a:solidFill>
                <a:latin typeface="Arial"/>
              </a:rPr>
              <a:t>Cinquième niveau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5C14740D-2E66-447F-ADC6-5F95FA5EBB34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547640" y="2276640"/>
            <a:ext cx="7197480" cy="14695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fr-FR" sz="3200">
                <a:solidFill>
                  <a:srgbClr val="ff0000"/>
                </a:solidFill>
                <a:latin typeface="Arial"/>
              </a:rPr>
              <a:t>Evaluation du guichet unique</a:t>
            </a:r>
            <a:r>
              <a:rPr lang="fr-FR" sz="3200">
                <a:solidFill>
                  <a:srgbClr val="ff0000"/>
                </a:solidFill>
                <a:latin typeface="Arial"/>
              </a:rPr>
              <a:t>
</a:t>
            </a:r>
            <a:r>
              <a:rPr lang="fr-FR" sz="3200">
                <a:solidFill>
                  <a:srgbClr val="ff0000"/>
                </a:solidFill>
                <a:latin typeface="Arial"/>
              </a:rPr>
              <a:t>0810 140 240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2556000" y="5445000"/>
            <a:ext cx="6400440" cy="5760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Arial"/>
              </a:rPr>
              <a:t> </a:t>
            </a:r>
            <a:r>
              <a:rPr lang="fr-FR" sz="2400">
                <a:solidFill>
                  <a:srgbClr val="000000"/>
                </a:solidFill>
                <a:latin typeface="Arial"/>
              </a:rPr>
              <a:t>CRPB - 14 Octobre 2014</a:t>
            </a:r>
            <a:endParaRPr/>
          </a:p>
        </p:txBody>
      </p:sp>
      <p:sp>
        <p:nvSpPr>
          <p:cNvPr id="89" name="TextShape 3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A7F8842A-BC23-414D-9656-6F065F3AF37A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90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4760" y="5085360"/>
            <a:ext cx="1316520" cy="118764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Satisfaction globale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869D5517-82E7-48AF-8F36-DE940BB759C3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17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22720" y="2133000"/>
            <a:ext cx="7409160" cy="3362400"/>
          </a:xfrm>
          <a:prstGeom prst="rect">
            <a:avLst/>
          </a:prstGeom>
          <a:ln>
            <a:noFill/>
          </a:ln>
        </p:spPr>
      </p:pic>
      <p:sp>
        <p:nvSpPr>
          <p:cNvPr id="118" name="CustomShape 3"/>
          <p:cNvSpPr/>
          <p:nvPr/>
        </p:nvSpPr>
        <p:spPr>
          <a:xfrm>
            <a:off x="410040" y="4581000"/>
            <a:ext cx="766800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Arial"/>
              </a:rPr>
              <a:t>Pourcentage des satisfaits : très satisfaits (70 %) et assez satisfaits (25 %)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C69CFB7D-12F4-4C36-BFEF-19BFA56CDAF2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sp>
        <p:nvSpPr>
          <p:cNvPr id="121" name="TextShape 3"/>
          <p:cNvSpPr txBox="1"/>
          <p:nvPr/>
        </p:nvSpPr>
        <p:spPr>
          <a:xfrm>
            <a:off x="827640" y="1628640"/>
            <a:ext cx="7596360" cy="482436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fr-FR" sz="2400">
                <a:solidFill>
                  <a:srgbClr val="222267"/>
                </a:solidFill>
                <a:latin typeface="Arial"/>
              </a:rPr>
              <a:t>Enquête « passage à l’acte un an après»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222267"/>
                </a:solidFill>
                <a:latin typeface="Arial"/>
              </a:rPr>
              <a:t>    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Juin à septembre 2014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Enquête mail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Taux de réponse : 15 %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Base : 156 réponses exploitables</a:t>
            </a:r>
            <a:endParaRPr/>
          </a:p>
          <a:p>
            <a:r>
              <a:rPr lang="fr-FR" sz="1600">
                <a:solidFill>
                  <a:srgbClr val="000000"/>
                </a:solidFill>
                <a:latin typeface="Arial"/>
              </a:rPr>
              <a:t>	</a:t>
            </a:r>
            <a:r>
              <a:rPr lang="fr-FR" sz="1050">
                <a:solidFill>
                  <a:srgbClr val="000000"/>
                </a:solidFill>
                <a:latin typeface="Arial"/>
              </a:rPr>
              <a:t>	</a:t>
            </a:r>
            <a:endParaRPr/>
          </a:p>
          <a:p>
            <a:r>
              <a:rPr b="1" lang="fr-FR" sz="1050">
                <a:solidFill>
                  <a:srgbClr val="000000"/>
                </a:solidFill>
                <a:latin typeface="Arial"/>
              </a:rPr>
              <a:t>	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Actions engagées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2FA8E132-DBEA-4E17-97F0-693B2FC15433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2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23280" y="2781000"/>
            <a:ext cx="8514000" cy="361044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Type de travaux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A7681E00-8810-4DAC-9757-3DBB29C26D11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2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11280" y="2133000"/>
            <a:ext cx="8045280" cy="402948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Bénéficiaire de l’aide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D900917C-BF7D-4C43-AD8F-F933F88E0CBC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3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64520" y="3069000"/>
            <a:ext cx="6440040" cy="188784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Les aides 1/2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B4CE3036-E3BD-415B-BA58-9A74AFA7D764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3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11280" y="2205000"/>
            <a:ext cx="7927200" cy="392904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Les aides 2/2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843EE757-F7FB-4FF3-ACA9-253DD4243A05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3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2565000"/>
            <a:ext cx="7486560" cy="318780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Niveau de contribution de l’EIE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569081AD-3F2D-4E01-8D0D-4F057C2D073F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3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2421000"/>
            <a:ext cx="9143640" cy="325512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352880" y="1628640"/>
            <a:ext cx="7596360" cy="482436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fr-FR" sz="2400">
                <a:solidFill>
                  <a:srgbClr val="222267"/>
                </a:solidFill>
                <a:latin typeface="Arial"/>
              </a:rPr>
              <a:t>Du 19 Octobre 2013 au 30 juin  2014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222267"/>
                </a:solidFill>
                <a:latin typeface="Arial"/>
              </a:rPr>
              <a:t>    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"/>
            </a:pPr>
            <a:r>
              <a:rPr b="1" i="1" lang="fr-FR" sz="2000">
                <a:solidFill>
                  <a:srgbClr val="404040"/>
                </a:solidFill>
                <a:latin typeface="Arial"/>
              </a:rPr>
              <a:t>152 895 appels vers la plate forme téléphonique</a:t>
            </a:r>
            <a:endParaRPr/>
          </a:p>
          <a:p>
            <a:endParaRPr/>
          </a:p>
          <a:p>
            <a:r>
              <a:rPr b="1" lang="fr-FR">
                <a:solidFill>
                  <a:srgbClr val="404040"/>
                </a:solidFill>
                <a:latin typeface="Arial"/>
              </a:rPr>
              <a:t>97 % des appels sont des particuliers</a:t>
            </a:r>
            <a:endParaRPr/>
          </a:p>
          <a:p>
            <a:pPr lvl="3">
              <a:lnSpc>
                <a:spcPct val="100000"/>
              </a:lnSpc>
              <a:buFont typeface="Courier New"/>
              <a:buChar char="o"/>
            </a:pPr>
            <a:r>
              <a:rPr b="1" lang="fr-FR" sz="2000">
                <a:solidFill>
                  <a:srgbClr val="404040"/>
                </a:solidFill>
                <a:latin typeface="Arial"/>
              </a:rPr>
              <a:t>94 % propriétaires occupants</a:t>
            </a:r>
            <a:endParaRPr/>
          </a:p>
          <a:p>
            <a:pPr lvl="3">
              <a:lnSpc>
                <a:spcPct val="100000"/>
              </a:lnSpc>
              <a:buFont typeface="Courier New"/>
              <a:buChar char="o"/>
            </a:pPr>
            <a:r>
              <a:rPr b="1" lang="fr-FR" sz="2000">
                <a:solidFill>
                  <a:srgbClr val="404040"/>
                </a:solidFill>
                <a:latin typeface="Arial"/>
              </a:rPr>
              <a:t>3 % propriétaires bailleurs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StarSymbol"/>
              <a:buChar char=""/>
            </a:pPr>
            <a:r>
              <a:rPr b="1" i="1" lang="fr-FR" sz="2000">
                <a:solidFill>
                  <a:srgbClr val="404040"/>
                </a:solidFill>
                <a:latin typeface="Arial"/>
              </a:rPr>
              <a:t>1 128 552 visites du site « rénovation-info-service »</a:t>
            </a:r>
            <a:endParaRPr/>
          </a:p>
          <a:p>
            <a:r>
              <a:rPr i="1" lang="fr-FR" sz="2000">
                <a:solidFill>
                  <a:srgbClr val="ff0000"/>
                </a:solidFill>
                <a:latin typeface="Arial"/>
              </a:rPr>
              <a:t>	</a:t>
            </a:r>
            <a:endParaRPr/>
          </a:p>
          <a:p>
            <a:endParaRPr/>
          </a:p>
          <a:p>
            <a:r>
              <a:rPr lang="fr-FR" sz="1600">
                <a:solidFill>
                  <a:srgbClr val="000000"/>
                </a:solidFill>
                <a:latin typeface="Arial"/>
              </a:rPr>
              <a:t>	</a:t>
            </a:r>
            <a:r>
              <a:rPr lang="fr-FR" sz="1050">
                <a:solidFill>
                  <a:srgbClr val="000000"/>
                </a:solidFill>
                <a:latin typeface="Arial"/>
              </a:rPr>
              <a:t>	</a:t>
            </a:r>
            <a:endParaRPr/>
          </a:p>
          <a:p>
            <a:r>
              <a:rPr b="1" lang="fr-FR" sz="1050">
                <a:solidFill>
                  <a:srgbClr val="000000"/>
                </a:solidFill>
                <a:latin typeface="Arial"/>
              </a:rPr>
              <a:t>	</a:t>
            </a:r>
            <a:endParaRPr/>
          </a:p>
        </p:txBody>
      </p:sp>
      <p:pic>
        <p:nvPicPr>
          <p:cNvPr descr="" id="92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940360" y="1115640"/>
            <a:ext cx="2987640" cy="656640"/>
          </a:xfrm>
          <a:prstGeom prst="rect">
            <a:avLst/>
          </a:prstGeom>
          <a:ln>
            <a:noFill/>
          </a:ln>
        </p:spPr>
      </p:pic>
      <p:pic>
        <p:nvPicPr>
          <p:cNvPr descr="" id="93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760" y="5085360"/>
            <a:ext cx="1316520" cy="1187640"/>
          </a:xfrm>
          <a:prstGeom prst="rect">
            <a:avLst/>
          </a:prstGeom>
          <a:ln>
            <a:noFill/>
          </a:ln>
        </p:spPr>
      </p:pic>
      <p:sp>
        <p:nvSpPr>
          <p:cNvPr id="94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FF11F4CD-D43A-4081-8A6D-30EF24A041B1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27640" y="1628640"/>
            <a:ext cx="7596360" cy="482436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fr-FR" sz="2400">
                <a:solidFill>
                  <a:srgbClr val="222267"/>
                </a:solidFill>
                <a:latin typeface="Arial"/>
              </a:rPr>
              <a:t>Enquête « satisfaction des particuliers conseillés par les PRIS – EIE »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222267"/>
                </a:solidFill>
                <a:latin typeface="Arial"/>
              </a:rPr>
              <a:t>    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Juin à septembre 2014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Enquête mail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Taux de réponse : 21,5 %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b="1" lang="fr-FR">
                <a:solidFill>
                  <a:srgbClr val="222267"/>
                </a:solidFill>
                <a:latin typeface="Arial"/>
              </a:rPr>
              <a:t>Base : 278 réponses exploitables</a:t>
            </a:r>
            <a:endParaRPr/>
          </a:p>
          <a:p>
            <a:r>
              <a:rPr lang="fr-FR" sz="1600">
                <a:solidFill>
                  <a:srgbClr val="000000"/>
                </a:solidFill>
                <a:latin typeface="Arial"/>
              </a:rPr>
              <a:t>	</a:t>
            </a:r>
            <a:r>
              <a:rPr lang="fr-FR" sz="1050">
                <a:solidFill>
                  <a:srgbClr val="000000"/>
                </a:solidFill>
                <a:latin typeface="Arial"/>
              </a:rPr>
              <a:t>	</a:t>
            </a:r>
            <a:endParaRPr/>
          </a:p>
          <a:p>
            <a:r>
              <a:rPr b="1" lang="fr-FR" sz="1050">
                <a:solidFill>
                  <a:srgbClr val="000000"/>
                </a:solidFill>
                <a:latin typeface="Arial"/>
              </a:rPr>
              <a:t>	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A48EC1C2-9904-483F-A047-3F29627BD8A2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987640" y="1484280"/>
            <a:ext cx="56988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Maison individuelle ou logement collectif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43FAAC69-70A2-42CF-95EE-779725126E74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95280" y="2377440"/>
            <a:ext cx="8032680" cy="358956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Mode de connaissance de l’EIE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80F67883-3FBB-4D7D-BE11-3DC92749D45B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02" name="Espace réservé du contenu 4"/>
          <p:cNvPicPr/>
          <p:nvPr/>
        </p:nvPicPr>
        <p:blipFill>
          <a:blip r:embed="rId1"/>
          <a:stretch>
            <a:fillRect/>
          </a:stretch>
        </p:blipFill>
        <p:spPr>
          <a:xfrm>
            <a:off x="179280" y="1916640"/>
            <a:ext cx="8568720" cy="482436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Objet de la demande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8CD2491A-8A08-426D-89FF-2C2A92076F9D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05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403640" y="2781000"/>
            <a:ext cx="6185160" cy="331200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068000" y="148464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Les aides financières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A57C2ECA-03A8-4B92-AA70-8AB4C20C0725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08" name="Image 5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2493000"/>
            <a:ext cx="7121160" cy="415584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Satisfaction de l’accueil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261C8F47-C4D2-4F63-AE28-DBA940349DE3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11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755640" y="2349000"/>
            <a:ext cx="7409160" cy="394272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067280" y="1484280"/>
            <a:ext cx="46191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2000">
                <a:solidFill>
                  <a:srgbClr val="ff0000"/>
                </a:solidFill>
                <a:latin typeface="Arial"/>
              </a:rPr>
              <a:t>Satisfaction de la réponse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29669EAA-40BF-4072-91A7-D2ED006ECA29}" type="slidenum">
              <a:rPr b="1" lang="fr-FR" sz="1400">
                <a:solidFill>
                  <a:srgbClr val="ff0000"/>
                </a:solidFill>
                <a:latin typeface="Arial"/>
              </a:rPr>
              <a:t>&lt;numéro&gt;</a:t>
            </a:fld>
            <a:endParaRPr/>
          </a:p>
        </p:txBody>
      </p:sp>
      <p:pic>
        <p:nvPicPr>
          <p:cNvPr descr="" id="114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115640" y="2457360"/>
            <a:ext cx="7193160" cy="385164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